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6" r:id="rId9"/>
    <p:sldId id="264" r:id="rId10"/>
    <p:sldId id="265" r:id="rId11"/>
    <p:sldId id="259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5" autoAdjust="0"/>
    <p:restoredTop sz="94660"/>
  </p:normalViewPr>
  <p:slideViewPr>
    <p:cSldViewPr>
      <p:cViewPr varScale="1">
        <p:scale>
          <a:sx n="53" d="100"/>
          <a:sy n="53" d="100"/>
        </p:scale>
        <p:origin x="-96" y="-10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3696071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C000"/>
                </a:solidFill>
              </a:rPr>
              <a:t>Тема</a:t>
            </a:r>
            <a:r>
              <a:rPr lang="ru-RU" dirty="0" smtClean="0">
                <a:solidFill>
                  <a:schemeClr val="accent6">
                    <a:lumMod val="9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6">
                    <a:lumMod val="90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9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6">
                    <a:lumMod val="90000"/>
                  </a:schemeClr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И</a:t>
            </a:r>
            <a:r>
              <a:rPr lang="ru-RU" b="1" dirty="0" smtClean="0">
                <a:solidFill>
                  <a:schemeClr val="bg1"/>
                </a:solidFill>
                <a:effectLst/>
              </a:rPr>
              <a:t>нструменты </a:t>
            </a:r>
            <a:r>
              <a:rPr lang="ru-RU" b="1" dirty="0" err="1" smtClean="0">
                <a:solidFill>
                  <a:schemeClr val="bg1"/>
                </a:solidFill>
                <a:effectLst/>
              </a:rPr>
              <a:t>контроллинга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91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623837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Контроль и Анализ</a:t>
            </a:r>
          </a:p>
          <a:p>
            <a:pPr marL="0" indent="0" algn="ctr">
              <a:buNone/>
            </a:pP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ru-RU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Наличие плана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Наличие организационной структуры</a:t>
            </a:r>
          </a:p>
          <a:p>
            <a:pPr marL="514350" indent="-514350">
              <a:buAutoNum type="arabicPeriod"/>
            </a:pPr>
            <a:endParaRPr lang="ru-RU" sz="28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Предварительный, текущий, заключительный</a:t>
            </a:r>
          </a:p>
          <a:p>
            <a:pPr marL="0" indent="0" algn="ctr">
              <a:buNone/>
            </a:pPr>
            <a:endParaRPr lang="ru-RU" sz="28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800" b="1" dirty="0" smtClean="0">
                <a:solidFill>
                  <a:schemeClr val="bg1"/>
                </a:solidFill>
              </a:rPr>
              <a:t>Анализ прошлого, настоящего и будущего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58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229600" cy="64087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2800" dirty="0" smtClean="0">
                <a:solidFill>
                  <a:srgbClr val="FFC000"/>
                </a:solidFill>
              </a:rPr>
              <a:t>ОСНОВНЫЕ </a:t>
            </a:r>
            <a:r>
              <a:rPr lang="ru-RU" sz="2800" dirty="0">
                <a:solidFill>
                  <a:srgbClr val="FFC000"/>
                </a:solidFill>
              </a:rPr>
              <a:t>ИНСТРУМЕНТЫ </a:t>
            </a:r>
            <a:r>
              <a:rPr lang="ru-RU" sz="2800" dirty="0" smtClean="0">
                <a:solidFill>
                  <a:srgbClr val="FFC000"/>
                </a:solidFill>
              </a:rPr>
              <a:t>КОНТРОЛЛИНГА</a:t>
            </a:r>
            <a:r>
              <a:rPr lang="ru-RU" sz="2800" dirty="0"/>
              <a:t>:</a:t>
            </a:r>
            <a:endParaRPr lang="ru-RU" sz="2800" dirty="0" smtClean="0"/>
          </a:p>
          <a:p>
            <a:pPr marL="0" indent="0">
              <a:buNone/>
            </a:pPr>
            <a:endParaRPr lang="ru-RU" dirty="0"/>
          </a:p>
          <a:p>
            <a:r>
              <a:rPr lang="ru-RU" sz="2600" dirty="0" smtClean="0">
                <a:solidFill>
                  <a:srgbClr val="FFC000"/>
                </a:solidFill>
              </a:rPr>
              <a:t>управленческий </a:t>
            </a:r>
            <a:r>
              <a:rPr lang="ru-RU" sz="2600" dirty="0">
                <a:solidFill>
                  <a:srgbClr val="FFC000"/>
                </a:solidFill>
              </a:rPr>
              <a:t>учет</a:t>
            </a:r>
            <a:r>
              <a:rPr lang="ru-RU" sz="2600" dirty="0" smtClean="0">
                <a:solidFill>
                  <a:srgbClr val="FFC000"/>
                </a:solidFill>
              </a:rPr>
              <a:t>;</a:t>
            </a:r>
          </a:p>
          <a:p>
            <a:pPr marL="0" indent="0">
              <a:buNone/>
            </a:pPr>
            <a:endParaRPr lang="ru-RU" sz="2600" dirty="0"/>
          </a:p>
          <a:p>
            <a:r>
              <a:rPr lang="ru-RU" sz="2600" dirty="0" smtClean="0"/>
              <a:t>бюджетирование;</a:t>
            </a:r>
          </a:p>
          <a:p>
            <a:endParaRPr lang="ru-RU" sz="2600" dirty="0"/>
          </a:p>
          <a:p>
            <a:r>
              <a:rPr lang="ru-RU" sz="2600" dirty="0" smtClean="0"/>
              <a:t>расчет </a:t>
            </a:r>
            <a:r>
              <a:rPr lang="ru-RU" sz="2600" dirty="0"/>
              <a:t>затрат по процессам </a:t>
            </a:r>
            <a:r>
              <a:rPr lang="ru-RU" sz="2600" dirty="0" smtClean="0"/>
              <a:t>(</a:t>
            </a:r>
            <a:r>
              <a:rPr lang="ru-RU" sz="2600" dirty="0" err="1"/>
              <a:t>Activity</a:t>
            </a:r>
            <a:r>
              <a:rPr lang="ru-RU" sz="2600" dirty="0"/>
              <a:t> </a:t>
            </a:r>
            <a:r>
              <a:rPr lang="ru-RU" sz="2600" dirty="0" err="1"/>
              <a:t>Based</a:t>
            </a:r>
            <a:r>
              <a:rPr lang="ru-RU" sz="2600" dirty="0"/>
              <a:t> </a:t>
            </a:r>
            <a:r>
              <a:rPr lang="ru-RU" sz="2600" dirty="0" err="1"/>
              <a:t>Costing</a:t>
            </a:r>
            <a:r>
              <a:rPr lang="ru-RU" sz="2600" dirty="0" smtClean="0"/>
              <a:t>);</a:t>
            </a:r>
          </a:p>
          <a:p>
            <a:pPr marL="0" indent="0">
              <a:buNone/>
            </a:pPr>
            <a:endParaRPr lang="ru-RU" sz="2600" dirty="0" smtClean="0"/>
          </a:p>
          <a:p>
            <a:r>
              <a:rPr lang="ru-RU" sz="2600" dirty="0" smtClean="0"/>
              <a:t>расчет </a:t>
            </a:r>
            <a:r>
              <a:rPr lang="ru-RU" sz="2600" dirty="0"/>
              <a:t>целевых затрат </a:t>
            </a:r>
            <a:r>
              <a:rPr lang="ru-RU" sz="2600" dirty="0" smtClean="0"/>
              <a:t>(</a:t>
            </a:r>
            <a:r>
              <a:rPr lang="ru-RU" sz="2600" dirty="0" err="1"/>
              <a:t>Target</a:t>
            </a:r>
            <a:r>
              <a:rPr lang="ru-RU" sz="2600" dirty="0"/>
              <a:t> </a:t>
            </a:r>
            <a:r>
              <a:rPr lang="ru-RU" sz="2600" dirty="0" err="1"/>
              <a:t>Costing</a:t>
            </a:r>
            <a:r>
              <a:rPr lang="ru-RU" sz="2600" dirty="0" smtClean="0"/>
              <a:t>);</a:t>
            </a:r>
          </a:p>
          <a:p>
            <a:endParaRPr lang="ru-RU" sz="2600" dirty="0" smtClean="0"/>
          </a:p>
          <a:p>
            <a:r>
              <a:rPr lang="ru-RU" sz="2600" dirty="0" smtClean="0"/>
              <a:t>расчет </a:t>
            </a:r>
            <a:r>
              <a:rPr lang="ru-RU" sz="2600" dirty="0"/>
              <a:t>затрат по жизненному </a:t>
            </a:r>
            <a:r>
              <a:rPr lang="ru-RU" sz="2600" dirty="0" smtClean="0"/>
              <a:t>циклу продукта (</a:t>
            </a:r>
            <a:r>
              <a:rPr lang="ru-RU" sz="2600" dirty="0" err="1"/>
              <a:t>Life</a:t>
            </a:r>
            <a:r>
              <a:rPr lang="ru-RU" sz="2600" dirty="0"/>
              <a:t> </a:t>
            </a:r>
            <a:r>
              <a:rPr lang="ru-RU" sz="2600" dirty="0" err="1"/>
              <a:t>Cycle</a:t>
            </a:r>
            <a:r>
              <a:rPr lang="ru-RU" sz="2600" dirty="0"/>
              <a:t> </a:t>
            </a:r>
            <a:r>
              <a:rPr lang="ru-RU" sz="2600" dirty="0" err="1"/>
              <a:t>Costing</a:t>
            </a:r>
            <a:r>
              <a:rPr lang="ru-RU" sz="2600" dirty="0" smtClean="0"/>
              <a:t>);</a:t>
            </a:r>
          </a:p>
          <a:p>
            <a:endParaRPr lang="ru-RU" sz="2600" dirty="0"/>
          </a:p>
          <a:p>
            <a:r>
              <a:rPr lang="ru-RU" sz="2600" dirty="0" smtClean="0"/>
              <a:t> </a:t>
            </a:r>
            <a:r>
              <a:rPr lang="ru-RU" sz="2600" dirty="0"/>
              <a:t>сбалансированная система показателей </a:t>
            </a:r>
          </a:p>
          <a:p>
            <a:pPr marL="0" indent="0">
              <a:buNone/>
            </a:pPr>
            <a:r>
              <a:rPr lang="ru-RU" sz="2600" dirty="0"/>
              <a:t>(</a:t>
            </a:r>
            <a:r>
              <a:rPr lang="ru-RU" sz="2600" dirty="0" err="1"/>
              <a:t>Balanced</a:t>
            </a:r>
            <a:r>
              <a:rPr lang="ru-RU" sz="2600" dirty="0"/>
              <a:t> </a:t>
            </a:r>
            <a:r>
              <a:rPr lang="ru-RU" sz="2600" dirty="0" err="1"/>
              <a:t>Scorecard</a:t>
            </a:r>
            <a:r>
              <a:rPr lang="ru-RU" sz="2600" dirty="0" smtClean="0"/>
              <a:t>);</a:t>
            </a:r>
          </a:p>
          <a:p>
            <a:pPr marL="0" indent="0">
              <a:buNone/>
            </a:pPr>
            <a:endParaRPr lang="ru-RU" sz="2600" dirty="0"/>
          </a:p>
          <a:p>
            <a:r>
              <a:rPr lang="ru-RU" sz="2600" dirty="0" smtClean="0"/>
              <a:t> </a:t>
            </a:r>
            <a:r>
              <a:rPr lang="ru-RU" sz="2600" dirty="0"/>
              <a:t>составление отчетности по международным стандартам </a:t>
            </a:r>
            <a:r>
              <a:rPr lang="ru-RU" sz="2600" dirty="0" smtClean="0"/>
              <a:t>финансовой отчетности.</a:t>
            </a:r>
          </a:p>
        </p:txBody>
      </p:sp>
    </p:spTree>
    <p:extLst>
      <p:ext uri="{BB962C8B-B14F-4D97-AF65-F5344CB8AC3E}">
        <p14:creationId xmlns:p14="http://schemas.microsoft.com/office/powerpoint/2010/main" val="83558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>
            <a:off x="1043608" y="1484784"/>
            <a:ext cx="4824536" cy="4680520"/>
          </a:xfrm>
          <a:prstGeom prst="triangle">
            <a:avLst/>
          </a:prstGeom>
          <a:solidFill>
            <a:schemeClr val="accent3">
              <a:lumMod val="50000"/>
            </a:schemeClr>
          </a:solidFill>
          <a:effectLst>
            <a:glow rad="762000">
              <a:schemeClr val="accent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Планирование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sz="2400" dirty="0" smtClean="0">
              <a:latin typeface="Batang" pitchFamily="18" charset="-127"/>
              <a:ea typeface="Batang" pitchFamily="18" charset="-127"/>
            </a:endParaRPr>
          </a:p>
          <a:p>
            <a:pPr marL="0" indent="0">
              <a:buNone/>
            </a:pPr>
            <a:endParaRPr lang="ru-RU" sz="2400" dirty="0">
              <a:latin typeface="Batang" pitchFamily="18" charset="-127"/>
              <a:ea typeface="Batang" pitchFamily="18" charset="-127"/>
            </a:endParaRPr>
          </a:p>
          <a:p>
            <a:pPr marL="0" indent="0">
              <a:buNone/>
            </a:pPr>
            <a:r>
              <a:rPr lang="ru-RU" sz="2400" dirty="0" smtClean="0">
                <a:latin typeface="Batang" pitchFamily="18" charset="-127"/>
                <a:ea typeface="Batang" pitchFamily="18" charset="-127"/>
              </a:rPr>
              <a:t>                       </a:t>
            </a:r>
            <a:r>
              <a:rPr lang="ru-RU" sz="2400" b="1" dirty="0" smtClean="0">
                <a:solidFill>
                  <a:srgbClr val="FFC000"/>
                </a:solidFill>
                <a:latin typeface="Batang" pitchFamily="18" charset="-127"/>
                <a:ea typeface="Batang" pitchFamily="18" charset="-127"/>
              </a:rPr>
              <a:t>миссия</a:t>
            </a:r>
          </a:p>
          <a:p>
            <a:pPr marL="0" indent="0">
              <a:buNone/>
            </a:pPr>
            <a:endParaRPr lang="ru-RU" sz="2400" b="1" dirty="0" smtClean="0">
              <a:solidFill>
                <a:srgbClr val="FFC000"/>
              </a:solidFill>
              <a:latin typeface="Batang" pitchFamily="18" charset="-127"/>
              <a:ea typeface="Batang" pitchFamily="18" charset="-127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FFC000"/>
                </a:solidFill>
                <a:latin typeface="Batang" pitchFamily="18" charset="-127"/>
                <a:ea typeface="Batang" pitchFamily="18" charset="-127"/>
              </a:rPr>
              <a:t>                      стратегии              </a:t>
            </a:r>
            <a:r>
              <a:rPr lang="ru-RU" sz="1800" b="1" dirty="0" smtClean="0">
                <a:solidFill>
                  <a:srgbClr val="FFC000"/>
                </a:solidFill>
                <a:latin typeface="Batang" pitchFamily="18" charset="-127"/>
                <a:ea typeface="Batang" pitchFamily="18" charset="-127"/>
              </a:rPr>
              <a:t>стратегический уровень</a:t>
            </a:r>
          </a:p>
          <a:p>
            <a:pPr marL="0" indent="0">
              <a:buNone/>
            </a:pPr>
            <a:endParaRPr lang="ru-RU" sz="2400" b="1" dirty="0" smtClean="0">
              <a:solidFill>
                <a:srgbClr val="FFC000"/>
              </a:solidFill>
              <a:latin typeface="Batang" pitchFamily="18" charset="-127"/>
              <a:ea typeface="Batang" pitchFamily="18" charset="-127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FFC000"/>
                </a:solidFill>
                <a:latin typeface="Batang" pitchFamily="18" charset="-127"/>
                <a:ea typeface="Batang" pitchFamily="18" charset="-127"/>
              </a:rPr>
              <a:t>                        цели</a:t>
            </a:r>
          </a:p>
          <a:p>
            <a:pPr marL="0" indent="0">
              <a:buNone/>
            </a:pPr>
            <a:endParaRPr lang="ru-RU" sz="2400" b="1" dirty="0">
              <a:solidFill>
                <a:srgbClr val="FFC000"/>
              </a:solidFill>
              <a:latin typeface="Batang" pitchFamily="18" charset="-127"/>
              <a:ea typeface="Batang" pitchFamily="18" charset="-127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FFC000"/>
                </a:solidFill>
                <a:latin typeface="Batang" pitchFamily="18" charset="-127"/>
                <a:ea typeface="Batang" pitchFamily="18" charset="-127"/>
              </a:rPr>
              <a:t>                        задачи</a:t>
            </a:r>
          </a:p>
          <a:p>
            <a:pPr marL="0" indent="0">
              <a:buNone/>
            </a:pPr>
            <a:endParaRPr lang="ru-RU" sz="2400" b="1" dirty="0" smtClean="0">
              <a:solidFill>
                <a:srgbClr val="FFC000"/>
              </a:solidFill>
              <a:latin typeface="Batang" pitchFamily="18" charset="-127"/>
              <a:ea typeface="Batang" pitchFamily="18" charset="-127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rgbClr val="FFC000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ru-RU" sz="2400" b="1" dirty="0" smtClean="0">
                <a:solidFill>
                  <a:srgbClr val="FFC000"/>
                </a:solidFill>
                <a:latin typeface="Batang" pitchFamily="18" charset="-127"/>
                <a:ea typeface="Batang" pitchFamily="18" charset="-127"/>
              </a:rPr>
              <a:t>                   программы                     </a:t>
            </a:r>
            <a:r>
              <a:rPr lang="ru-RU" sz="2000" b="1" dirty="0" smtClean="0">
                <a:solidFill>
                  <a:srgbClr val="FFC000"/>
                </a:solidFill>
                <a:latin typeface="Batang" pitchFamily="18" charset="-127"/>
                <a:ea typeface="Batang" pitchFamily="18" charset="-127"/>
              </a:rPr>
              <a:t>оперативный</a:t>
            </a:r>
          </a:p>
          <a:p>
            <a:pPr marL="0" indent="0">
              <a:buNone/>
            </a:pPr>
            <a:endParaRPr lang="ru-RU" sz="2400" b="1" dirty="0" smtClean="0">
              <a:solidFill>
                <a:srgbClr val="FFC000"/>
              </a:solidFill>
              <a:latin typeface="Batang" pitchFamily="18" charset="-127"/>
              <a:ea typeface="Batang" pitchFamily="18" charset="-127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FFC000"/>
                </a:solidFill>
                <a:latin typeface="Batang" pitchFamily="18" charset="-127"/>
                <a:ea typeface="Batang" pitchFamily="18" charset="-127"/>
              </a:rPr>
              <a:t>                      бюджеты</a:t>
            </a:r>
          </a:p>
          <a:p>
            <a:pPr marL="0" indent="0">
              <a:buNone/>
            </a:pPr>
            <a:endParaRPr lang="ru-RU" sz="2400" b="1" dirty="0"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367644" y="5517232"/>
            <a:ext cx="41764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691680" y="4969868"/>
            <a:ext cx="35283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699792" y="2996952"/>
            <a:ext cx="15121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051720" y="4293096"/>
            <a:ext cx="28083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339752" y="3645024"/>
            <a:ext cx="22322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Правая фигурная скобка 24"/>
          <p:cNvSpPr/>
          <p:nvPr/>
        </p:nvSpPr>
        <p:spPr>
          <a:xfrm>
            <a:off x="5221430" y="1700808"/>
            <a:ext cx="216024" cy="2448272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авая фигурная скобка 25"/>
          <p:cNvSpPr/>
          <p:nvPr/>
        </p:nvSpPr>
        <p:spPr>
          <a:xfrm>
            <a:off x="6020544" y="4209845"/>
            <a:ext cx="216024" cy="1955459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67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FFC000"/>
                </a:solidFill>
                <a:effectLst/>
              </a:rPr>
              <a:t>БЮДЖЕТ</a:t>
            </a:r>
            <a:endParaRPr lang="ru-RU" sz="3600" dirty="0">
              <a:solidFill>
                <a:srgbClr val="FFC000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ВЫРАЖЕННЫЙ В ЭКОНОМИЧЕСКИХ ПОКАЗАТЕЛЯХ РЕЗУЛЬТАТ </a:t>
            </a:r>
            <a:r>
              <a:rPr lang="ru-RU" sz="2400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ОПЕРАТИВНОГО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ПЛАНИРОВАНИЯ, ТРЕБУЮЩИЙ ДЕЙСТВИЙ И УПРАВЛЕНИЯ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7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9118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dirty="0" smtClean="0"/>
              <a:t>КОНЕЦ ЛЕКЦИИ</a:t>
            </a:r>
          </a:p>
          <a:p>
            <a:pPr marL="0" indent="0" algn="ctr">
              <a:buNone/>
            </a:pPr>
            <a:endParaRPr lang="ru-RU" sz="5400" dirty="0"/>
          </a:p>
          <a:p>
            <a:pPr marL="0" indent="0" algn="ctr">
              <a:buNone/>
            </a:pPr>
            <a:endParaRPr lang="ru-RU" sz="5400" dirty="0" smtClean="0"/>
          </a:p>
          <a:p>
            <a:pPr marL="0" indent="0" algn="ctr">
              <a:buNone/>
            </a:pPr>
            <a:endParaRPr lang="ru-RU" sz="5400" dirty="0" smtClean="0"/>
          </a:p>
          <a:p>
            <a:pPr marL="0" indent="0" algn="ctr">
              <a:buNone/>
            </a:pPr>
            <a:endParaRPr lang="ru-RU" sz="5400" dirty="0"/>
          </a:p>
          <a:p>
            <a:pPr marL="0" indent="0" algn="ctr">
              <a:buNone/>
            </a:pPr>
            <a:r>
              <a:rPr lang="ru-RU" sz="4400" dirty="0" smtClean="0"/>
              <a:t>СПАСИБО ЗА ВНИМАНИЕ</a:t>
            </a:r>
            <a:endParaRPr lang="ru-RU" sz="4400" dirty="0"/>
          </a:p>
        </p:txBody>
      </p:sp>
      <p:pic>
        <p:nvPicPr>
          <p:cNvPr id="1027" name="Picture 3" descr="C:\Program Files (x86)\Microsoft Office\MEDIA\CAGCAT10\j0205466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538" y="2276872"/>
            <a:ext cx="1818742" cy="1809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587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95845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Разделы </a:t>
            </a:r>
            <a:r>
              <a:rPr lang="ru-RU" dirty="0" err="1" smtClean="0">
                <a:solidFill>
                  <a:schemeClr val="bg1"/>
                </a:solidFill>
              </a:rPr>
              <a:t>контроллинга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91880" y="2813893"/>
            <a:ext cx="216024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latin typeface="Arial Black" pitchFamily="34" charset="0"/>
              </a:rPr>
              <a:t>Контроллинг</a:t>
            </a:r>
            <a:endParaRPr lang="ru-RU" sz="2000" b="1" dirty="0"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86387" y="4462264"/>
            <a:ext cx="216024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Мониторинг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491880" y="4462264"/>
            <a:ext cx="216024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Контроль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51967" y="4462264"/>
            <a:ext cx="216024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Анализ планов, результатов и отклонений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004545" y="2813893"/>
            <a:ext cx="216024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Информационные потоки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99592" y="2892561"/>
            <a:ext cx="216024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Выработка рекомендаций для принятия УР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028357" y="1268760"/>
            <a:ext cx="216024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Управленческий учет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99592" y="1268760"/>
            <a:ext cx="216024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Установление целей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491880" y="1268760"/>
            <a:ext cx="216024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Планирование</a:t>
            </a:r>
            <a:endParaRPr lang="ru-RU" dirty="0"/>
          </a:p>
        </p:txBody>
      </p:sp>
      <p:cxnSp>
        <p:nvCxnSpPr>
          <p:cNvPr id="14" name="Прямая со стрелкой 13"/>
          <p:cNvCxnSpPr>
            <a:stCxn id="4" idx="0"/>
            <a:endCxn id="12" idx="2"/>
          </p:cNvCxnSpPr>
          <p:nvPr/>
        </p:nvCxnSpPr>
        <p:spPr>
          <a:xfrm flipV="1">
            <a:off x="4572000" y="2492896"/>
            <a:ext cx="0" cy="3209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4" idx="2"/>
            <a:endCxn id="6" idx="0"/>
          </p:cNvCxnSpPr>
          <p:nvPr/>
        </p:nvCxnSpPr>
        <p:spPr>
          <a:xfrm>
            <a:off x="4572000" y="4038029"/>
            <a:ext cx="0" cy="4242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5652120" y="2276872"/>
            <a:ext cx="648072" cy="5370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652120" y="4038029"/>
            <a:ext cx="648072" cy="6151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 flipV="1">
            <a:off x="2843808" y="2276872"/>
            <a:ext cx="648072" cy="6156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2843808" y="4038029"/>
            <a:ext cx="792088" cy="6151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5652120" y="3717032"/>
            <a:ext cx="3762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>
            <a:off x="3059832" y="371703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9598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83877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Цели планирования:</a:t>
            </a:r>
            <a:endParaRPr lang="ru-RU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marL="0" indent="0" algn="ctr"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bg1"/>
                </a:solidFill>
              </a:rPr>
              <a:t>определение направления развития компании</a:t>
            </a:r>
          </a:p>
          <a:p>
            <a:pPr>
              <a:buFontTx/>
              <a:buChar char="-"/>
            </a:pPr>
            <a:endParaRPr lang="ru-RU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bg1"/>
                </a:solidFill>
              </a:rPr>
              <a:t> снижение влияния изменений внешней и внутренней среды</a:t>
            </a:r>
          </a:p>
          <a:p>
            <a:pPr>
              <a:buFontTx/>
              <a:buChar char="-"/>
            </a:pPr>
            <a:endParaRPr lang="ru-RU" b="1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bg1"/>
                </a:solidFill>
              </a:rPr>
              <a:t>сведение потерь к </a:t>
            </a:r>
            <a:r>
              <a:rPr lang="en-US" b="1" dirty="0" smtClean="0">
                <a:solidFill>
                  <a:schemeClr val="bg1"/>
                </a:solidFill>
              </a:rPr>
              <a:t>min</a:t>
            </a:r>
            <a:endParaRPr lang="ru-RU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ru-RU" b="1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bg1"/>
                </a:solidFill>
              </a:rPr>
              <a:t>установка стандартов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027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55885"/>
          </a:xfrm>
        </p:spPr>
        <p:txBody>
          <a:bodyPr/>
          <a:lstStyle/>
          <a:p>
            <a:pPr marL="0" indent="0" algn="ctr"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ru-RU" b="1" u="sng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endParaRPr lang="ru-RU" b="1" u="sng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r>
              <a:rPr lang="ru-RU" b="1" u="sng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Управленческий учет</a:t>
            </a:r>
          </a:p>
          <a:p>
            <a:pPr marL="0" indent="0" algn="ctr"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система, обеспечивающая руководящее звено фирмы информацией, необходимой для принятия решений и эффективного управления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55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453336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Задачи управленческого учета</a:t>
            </a:r>
          </a:p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b="1" dirty="0" smtClean="0"/>
              <a:t>1. Предоставление информации всем потребителям вне рамок гос. системы бухучета</a:t>
            </a:r>
          </a:p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r>
              <a:rPr lang="ru-RU" b="1" dirty="0" smtClean="0"/>
              <a:t>2. Система учета</a:t>
            </a:r>
          </a:p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r>
              <a:rPr lang="ru-RU" b="1" dirty="0" smtClean="0"/>
              <a:t>Внешняя                           </a:t>
            </a:r>
            <a:r>
              <a:rPr lang="ru-RU" b="1" dirty="0" smtClean="0">
                <a:solidFill>
                  <a:schemeClr val="accent6"/>
                </a:solidFill>
              </a:rPr>
              <a:t>Внутренняя</a:t>
            </a:r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    </a:t>
            </a:r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Финансовая                    Управленческая</a:t>
            </a:r>
          </a:p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r>
              <a:rPr lang="ru-RU" sz="2400" b="1" dirty="0" smtClean="0"/>
              <a:t>Западный опыт</a:t>
            </a:r>
            <a:endParaRPr lang="ru-RU" sz="2400" b="1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123728" y="4869160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6660232" y="4869160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2771800" y="3861048"/>
            <a:ext cx="1728192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499992" y="3861048"/>
            <a:ext cx="1872208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126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839861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Центры ответственности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b="1" dirty="0" smtClean="0"/>
              <a:t>	</a:t>
            </a:r>
            <a:r>
              <a:rPr lang="ru-RU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ЦО</a:t>
            </a:r>
            <a:r>
              <a:rPr lang="ru-RU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– </a:t>
            </a:r>
            <a:r>
              <a:rPr lang="ru-RU" b="1" dirty="0" smtClean="0">
                <a:solidFill>
                  <a:schemeClr val="bg1"/>
                </a:solidFill>
              </a:rPr>
              <a:t>орг. единица или область деятельности, относительно которой целесообразно систематизировать и накапливать информацию об издержках, планировать и оценивать итоги деятельности по отчетным периодам                  </a:t>
            </a:r>
          </a:p>
          <a:p>
            <a:pPr marL="0" indent="0" algn="just">
              <a:buNone/>
            </a:pP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                                         </a:t>
            </a:r>
            <a:r>
              <a:rPr lang="ru-RU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места возникновения</a:t>
            </a:r>
          </a:p>
          <a:p>
            <a:pPr marL="0" indent="0" algn="just">
              <a:buNone/>
            </a:pPr>
            <a:r>
              <a:rPr lang="ru-RU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                                             затрат (МВЗ)</a:t>
            </a:r>
            <a:endParaRPr lang="ru-RU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7" name="Соединительная линия уступом 6"/>
          <p:cNvCxnSpPr/>
          <p:nvPr/>
        </p:nvCxnSpPr>
        <p:spPr>
          <a:xfrm>
            <a:off x="2483768" y="4509120"/>
            <a:ext cx="1512168" cy="720080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164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5588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FF00"/>
                </a:solidFill>
              </a:rPr>
              <a:t>Профит-центр</a:t>
            </a:r>
            <a:r>
              <a:rPr lang="ru-RU" dirty="0" smtClean="0"/>
              <a:t>             центр инвестиций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</a:t>
            </a:r>
          </a:p>
          <a:p>
            <a:pPr marL="0" indent="0">
              <a:buNone/>
            </a:pPr>
            <a:r>
              <a:rPr lang="ru-RU" dirty="0" smtClean="0"/>
              <a:t>                                                  центр прибыли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                                   центр выручки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>
                <a:solidFill>
                  <a:srgbClr val="FFFF00"/>
                </a:solidFill>
              </a:rPr>
              <a:t>Центр затрат </a:t>
            </a:r>
            <a:r>
              <a:rPr lang="ru-RU" dirty="0" smtClean="0"/>
              <a:t>(бухгалтерия, ИТ-отдел)</a:t>
            </a:r>
          </a:p>
          <a:p>
            <a:pPr marL="0" indent="0">
              <a:buNone/>
            </a:pPr>
            <a:endParaRPr lang="ru-RU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FF00"/>
                </a:solidFill>
              </a:rPr>
              <a:t>Сервис-центр</a:t>
            </a:r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3275856" y="980728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379668" y="285293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3995936" y="1844824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27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12676"/>
            <a:ext cx="8229600" cy="612068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Учет затрат для целей управления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/>
              <a:t> </a:t>
            </a:r>
            <a:r>
              <a:rPr lang="ru-RU" dirty="0" smtClean="0"/>
              <a:t>                       </a:t>
            </a:r>
            <a:r>
              <a:rPr lang="ru-RU" dirty="0" smtClean="0">
                <a:solidFill>
                  <a:srgbClr val="FFC000"/>
                </a:solidFill>
              </a:rPr>
              <a:t>ЧТО?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                                 </a:t>
            </a:r>
            <a:r>
              <a:rPr lang="ru-RU" dirty="0" smtClean="0">
                <a:solidFill>
                  <a:srgbClr val="FFC000"/>
                </a:solidFill>
              </a:rPr>
              <a:t>ГДЕ?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          </a:t>
            </a:r>
            <a:r>
              <a:rPr lang="ru-RU" dirty="0" smtClean="0">
                <a:solidFill>
                  <a:srgbClr val="FFC000"/>
                </a:solidFill>
              </a:rPr>
              <a:t>ЗАЧЕМ?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1412776"/>
            <a:ext cx="3240360" cy="57606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Затраты периода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27018" y="2472258"/>
            <a:ext cx="3240360" cy="57606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Учет затрат по видам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56550" y="5733256"/>
            <a:ext cx="3240360" cy="57606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Калькуляция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(продукт, клиент, регион…)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7796" y="3573016"/>
            <a:ext cx="3240360" cy="57606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Учет затрат по местам возникновения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43608" y="4653136"/>
            <a:ext cx="3240360" cy="79208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Определение величины затрат центров ответственности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" name="Правая фигурная скобка 1"/>
          <p:cNvSpPr/>
          <p:nvPr/>
        </p:nvSpPr>
        <p:spPr>
          <a:xfrm>
            <a:off x="4644008" y="1412776"/>
            <a:ext cx="288032" cy="1635546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авая фигурная скобка 8"/>
          <p:cNvSpPr/>
          <p:nvPr/>
        </p:nvSpPr>
        <p:spPr>
          <a:xfrm>
            <a:off x="4932041" y="3331306"/>
            <a:ext cx="493100" cy="2113917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авая фигурная скобка 9"/>
          <p:cNvSpPr/>
          <p:nvPr/>
        </p:nvSpPr>
        <p:spPr>
          <a:xfrm>
            <a:off x="6156176" y="4660432"/>
            <a:ext cx="360040" cy="1792904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92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2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839861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Информационные потоки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Процесс управления = процесс преобразования информации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Сложное внутреннее устройство предприятия</a:t>
            </a:r>
            <a:endParaRPr lang="ru-RU" dirty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Больший объем инфор</a:t>
            </a:r>
            <a:r>
              <a:rPr lang="ru-RU" dirty="0"/>
              <a:t>мации</a:t>
            </a:r>
          </a:p>
          <a:p>
            <a:pPr marL="0" indent="0" algn="ctr">
              <a:buNone/>
            </a:pPr>
            <a:r>
              <a:rPr lang="ru-RU" dirty="0" smtClean="0"/>
              <a:t> для эффективного управления</a:t>
            </a: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283968" y="3861048"/>
            <a:ext cx="576064" cy="648072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74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322</TotalTime>
  <Words>273</Words>
  <Application>Microsoft Office PowerPoint</Application>
  <PresentationFormat>Экран (4:3)</PresentationFormat>
  <Paragraphs>124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Литейная</vt:lpstr>
      <vt:lpstr>Тема  Инструменты контроллинга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Планирование</vt:lpstr>
      <vt:lpstr>БЮДЖЕТ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  Инструменты контроллинга</dc:title>
  <dc:creator>Microsoft</dc:creator>
  <cp:lastModifiedBy>Microsoft</cp:lastModifiedBy>
  <cp:revision>28</cp:revision>
  <dcterms:created xsi:type="dcterms:W3CDTF">2014-02-17T13:26:19Z</dcterms:created>
  <dcterms:modified xsi:type="dcterms:W3CDTF">2014-02-17T18:59:11Z</dcterms:modified>
</cp:coreProperties>
</file>